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9" r:id="rId3"/>
    <p:sldId id="556" r:id="rId4"/>
    <p:sldId id="321" r:id="rId5"/>
    <p:sldId id="308" r:id="rId6"/>
    <p:sldId id="309" r:id="rId7"/>
    <p:sldId id="310" r:id="rId8"/>
    <p:sldId id="314" r:id="rId9"/>
    <p:sldId id="311" r:id="rId10"/>
    <p:sldId id="313" r:id="rId11"/>
    <p:sldId id="315" r:id="rId12"/>
    <p:sldId id="318" r:id="rId13"/>
    <p:sldId id="364" r:id="rId14"/>
    <p:sldId id="281" r:id="rId15"/>
  </p:sldIdLst>
  <p:sldSz cx="17340263" cy="97536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Tidwell" initials="DT" lastIdx="4" clrIdx="0">
    <p:extLst>
      <p:ext uri="{19B8F6BF-5375-455C-9EA6-DF929625EA0E}">
        <p15:presenceInfo xmlns:p15="http://schemas.microsoft.com/office/powerpoint/2012/main" userId="S-1-5-21-2015567608-1236798086-1458450816-446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4A5DA"/>
    <a:srgbClr val="FE0000"/>
    <a:srgbClr val="ED7D31"/>
    <a:srgbClr val="FBB103"/>
    <a:srgbClr val="6098B3"/>
    <a:srgbClr val="DD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5394" autoAdjust="0"/>
  </p:normalViewPr>
  <p:slideViewPr>
    <p:cSldViewPr snapToGrid="0">
      <p:cViewPr varScale="1">
        <p:scale>
          <a:sx n="79" d="100"/>
          <a:sy n="79" d="100"/>
        </p:scale>
        <p:origin x="558" y="96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6725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2"/>
            <a:ext cx="3038475" cy="466725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CB8E23D4-AACA-425E-AC03-3EEF16A8D28F}" type="datetimeFigureOut">
              <a:rPr lang="en-US" smtClean="0"/>
              <a:t>5/28/2019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6725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5"/>
            <a:ext cx="3038475" cy="466725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E638D0F5-D537-4B8A-AAC6-D316EB5203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95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63" tIns="46583" rIns="93163" bIns="46583"/>
          <a:lstStyle/>
          <a:p>
            <a:endParaRPr dirty="0"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34720" y="4415791"/>
            <a:ext cx="5140960" cy="4183380"/>
          </a:xfrm>
          <a:prstGeom prst="rect">
            <a:avLst/>
          </a:prstGeom>
        </p:spPr>
        <p:txBody>
          <a:bodyPr lIns="93163" tIns="46583" rIns="93163" bIns="46583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22706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V="1">
            <a:off x="541883" y="5333370"/>
            <a:ext cx="16256497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67735" tIns="67735" rIns="67735" bIns="67735" anchor="ctr"/>
          <a:lstStyle/>
          <a:p>
            <a:pPr defTabSz="60963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dirty="0"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41883" y="6426200"/>
            <a:ext cx="16256497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2668"/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541883" y="4267200"/>
            <a:ext cx="16256497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304815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609630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914446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1219261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16215597" y="431800"/>
            <a:ext cx="586700" cy="5064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626553" y="2362201"/>
            <a:ext cx="16087158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67735" tIns="67735" rIns="67735" bIns="67735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3734" dirty="0"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3"/>
          </p:nvPr>
        </p:nvSpPr>
        <p:spPr>
          <a:xfrm>
            <a:off x="1185370" y="2908300"/>
            <a:ext cx="14969524" cy="168430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34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4"/>
          </p:nvPr>
        </p:nvSpPr>
        <p:spPr>
          <a:xfrm>
            <a:off x="541883" y="7789334"/>
            <a:ext cx="16256497" cy="11120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5"/>
          </p:nvPr>
        </p:nvSpPr>
        <p:spPr>
          <a:xfrm>
            <a:off x="541883" y="407979"/>
            <a:ext cx="14901789" cy="50642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0963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200" cap="all" spc="16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23" name="Shape 23"/>
          <p:cNvSpPr>
            <a:spLocks noGrp="1"/>
          </p:cNvSpPr>
          <p:nvPr>
            <p:ph type="body" sz="quarter" idx="14"/>
          </p:nvPr>
        </p:nvSpPr>
        <p:spPr>
          <a:xfrm flipV="1">
            <a:off x="541883" y="6140894"/>
            <a:ext cx="16256497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>
            <a:lvl1pPr marL="0" indent="0" defTabSz="60963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cs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41883" y="6426200"/>
            <a:ext cx="16256497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2668"/>
            </a:lvl1pPr>
          </a:lstStyle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541883" y="4267200"/>
            <a:ext cx="16256497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304815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609630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914446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1219261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16215597" y="431800"/>
            <a:ext cx="586700" cy="5064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V="1">
            <a:off x="541883" y="6140894"/>
            <a:ext cx="16256497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67735" tIns="67735" rIns="67735" bIns="67735" anchor="ctr"/>
          <a:lstStyle/>
          <a:p>
            <a:pPr defTabSz="60963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dirty="0"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541883" y="6426200"/>
            <a:ext cx="16256497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2668"/>
            </a:lvl1pPr>
          </a:lstStyle>
          <a:p>
            <a: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541883" y="4267200"/>
            <a:ext cx="16256497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304815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609630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914446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1219261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16172154" y="419100"/>
            <a:ext cx="586700" cy="5064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541883" y="4038600"/>
            <a:ext cx="16256497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2668"/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16215597" y="431800"/>
            <a:ext cx="586700" cy="5064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V="1">
            <a:off x="7857307" y="6141013"/>
            <a:ext cx="8941073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67735" tIns="67735" rIns="67735" bIns="67735" anchor="ctr"/>
          <a:lstStyle/>
          <a:p>
            <a:pPr defTabSz="60963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dirty="0"/>
          </a:p>
        </p:txBody>
      </p:sp>
      <p:sp>
        <p:nvSpPr>
          <p:cNvPr id="52" name="Shape 52"/>
          <p:cNvSpPr>
            <a:spLocks noGrp="1"/>
          </p:cNvSpPr>
          <p:nvPr>
            <p:ph type="pic" idx="13"/>
          </p:nvPr>
        </p:nvSpPr>
        <p:spPr>
          <a:xfrm>
            <a:off x="0" y="0"/>
            <a:ext cx="7315423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7857307" y="6426200"/>
            <a:ext cx="8941073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2668"/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7857307" y="4267200"/>
            <a:ext cx="8941073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304815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609630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914446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1219261">
              <a:lnSpc>
                <a:spcPct val="80000"/>
              </a:lnSpc>
              <a:spcBef>
                <a:spcPts val="3067"/>
              </a:spcBef>
              <a:buClrTx/>
              <a:buSzTx/>
              <a:buFontTx/>
              <a:buNone/>
              <a:defRPr sz="72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16215597" y="431800"/>
            <a:ext cx="586700" cy="5064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sz="quarter" idx="13"/>
          </p:nvPr>
        </p:nvSpPr>
        <p:spPr>
          <a:xfrm>
            <a:off x="541883" y="407979"/>
            <a:ext cx="14901789" cy="50642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0963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200" cap="all" spc="16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sz="quarter" idx="13"/>
          </p:nvPr>
        </p:nvSpPr>
        <p:spPr>
          <a:xfrm>
            <a:off x="541883" y="407979"/>
            <a:ext cx="14901789" cy="50642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0963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200" cap="all" spc="16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541883" y="407979"/>
            <a:ext cx="14901789" cy="50642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0963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200" cap="all" spc="16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sz="half" idx="13"/>
          </p:nvPr>
        </p:nvSpPr>
        <p:spPr>
          <a:xfrm>
            <a:off x="8671137" y="0"/>
            <a:ext cx="8670133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12" name="Shape 112"/>
          <p:cNvSpPr>
            <a:spLocks noGrp="1"/>
          </p:cNvSpPr>
          <p:nvPr>
            <p:ph type="pic" sz="half" idx="14"/>
          </p:nvPr>
        </p:nvSpPr>
        <p:spPr>
          <a:xfrm>
            <a:off x="8670131" y="4902200"/>
            <a:ext cx="8670132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13" name="Shape 113"/>
          <p:cNvSpPr>
            <a:spLocks noGrp="1"/>
          </p:cNvSpPr>
          <p:nvPr>
            <p:ph type="pic" idx="15"/>
          </p:nvPr>
        </p:nvSpPr>
        <p:spPr>
          <a:xfrm>
            <a:off x="0" y="0"/>
            <a:ext cx="8624975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541883" y="993161"/>
            <a:ext cx="16256497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67735" tIns="67735" rIns="67735" bIns="67735" anchor="ctr"/>
          <a:lstStyle/>
          <a:p>
            <a:pPr defTabSz="60963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dirty="0"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41883" y="1536700"/>
            <a:ext cx="1625649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41883" y="2743200"/>
            <a:ext cx="16256497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6205172" y="431800"/>
            <a:ext cx="586700" cy="50642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2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2" r:id="rId11"/>
    <p:sldLayoutId id="2147483664" r:id="rId12"/>
  </p:sldLayoutIdLst>
  <p:transition spd="med"/>
  <p:txStyles>
    <p:titleStyle>
      <a:lvl1pPr marL="0" marR="0" indent="0" algn="l" defTabSz="778972" rtl="0" latinLnBrk="0">
        <a:lnSpc>
          <a:spcPct val="80000"/>
        </a:lnSpc>
        <a:spcBef>
          <a:spcPts val="3734"/>
        </a:spcBef>
        <a:spcAft>
          <a:spcPts val="0"/>
        </a:spcAft>
        <a:buClrTx/>
        <a:buSzTx/>
        <a:buFontTx/>
        <a:buNone/>
        <a:tabLst/>
        <a:defRPr sz="8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304815" algn="l" defTabSz="778972" rtl="0" latinLnBrk="0">
        <a:lnSpc>
          <a:spcPct val="80000"/>
        </a:lnSpc>
        <a:spcBef>
          <a:spcPts val="3734"/>
        </a:spcBef>
        <a:spcAft>
          <a:spcPts val="0"/>
        </a:spcAft>
        <a:buClrTx/>
        <a:buSzTx/>
        <a:buFontTx/>
        <a:buNone/>
        <a:tabLst/>
        <a:defRPr sz="8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609630" algn="l" defTabSz="778972" rtl="0" latinLnBrk="0">
        <a:lnSpc>
          <a:spcPct val="80000"/>
        </a:lnSpc>
        <a:spcBef>
          <a:spcPts val="3734"/>
        </a:spcBef>
        <a:spcAft>
          <a:spcPts val="0"/>
        </a:spcAft>
        <a:buClrTx/>
        <a:buSzTx/>
        <a:buFontTx/>
        <a:buNone/>
        <a:tabLst/>
        <a:defRPr sz="8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914446" algn="l" defTabSz="778972" rtl="0" latinLnBrk="0">
        <a:lnSpc>
          <a:spcPct val="80000"/>
        </a:lnSpc>
        <a:spcBef>
          <a:spcPts val="3734"/>
        </a:spcBef>
        <a:spcAft>
          <a:spcPts val="0"/>
        </a:spcAft>
        <a:buClrTx/>
        <a:buSzTx/>
        <a:buFontTx/>
        <a:buNone/>
        <a:tabLst/>
        <a:defRPr sz="8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1219261" algn="l" defTabSz="778972" rtl="0" latinLnBrk="0">
        <a:lnSpc>
          <a:spcPct val="80000"/>
        </a:lnSpc>
        <a:spcBef>
          <a:spcPts val="3734"/>
        </a:spcBef>
        <a:spcAft>
          <a:spcPts val="0"/>
        </a:spcAft>
        <a:buClrTx/>
        <a:buSzTx/>
        <a:buFontTx/>
        <a:buNone/>
        <a:tabLst/>
        <a:defRPr sz="8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524076" algn="l" defTabSz="778972" rtl="0" latinLnBrk="0">
        <a:lnSpc>
          <a:spcPct val="80000"/>
        </a:lnSpc>
        <a:spcBef>
          <a:spcPts val="3734"/>
        </a:spcBef>
        <a:spcAft>
          <a:spcPts val="0"/>
        </a:spcAft>
        <a:buClrTx/>
        <a:buSzTx/>
        <a:buFontTx/>
        <a:buNone/>
        <a:tabLst/>
        <a:defRPr sz="8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828891" algn="l" defTabSz="778972" rtl="0" latinLnBrk="0">
        <a:lnSpc>
          <a:spcPct val="80000"/>
        </a:lnSpc>
        <a:spcBef>
          <a:spcPts val="3734"/>
        </a:spcBef>
        <a:spcAft>
          <a:spcPts val="0"/>
        </a:spcAft>
        <a:buClrTx/>
        <a:buSzTx/>
        <a:buFontTx/>
        <a:buNone/>
        <a:tabLst/>
        <a:defRPr sz="8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2133707" algn="l" defTabSz="778972" rtl="0" latinLnBrk="0">
        <a:lnSpc>
          <a:spcPct val="80000"/>
        </a:lnSpc>
        <a:spcBef>
          <a:spcPts val="3734"/>
        </a:spcBef>
        <a:spcAft>
          <a:spcPts val="0"/>
        </a:spcAft>
        <a:buClrTx/>
        <a:buSzTx/>
        <a:buFontTx/>
        <a:buNone/>
        <a:tabLst/>
        <a:defRPr sz="8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2438522" algn="l" defTabSz="778972" rtl="0" latinLnBrk="0">
        <a:lnSpc>
          <a:spcPct val="80000"/>
        </a:lnSpc>
        <a:spcBef>
          <a:spcPts val="3734"/>
        </a:spcBef>
        <a:spcAft>
          <a:spcPts val="0"/>
        </a:spcAft>
        <a:buClrTx/>
        <a:buSzTx/>
        <a:buFontTx/>
        <a:buNone/>
        <a:tabLst/>
        <a:defRPr sz="8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592696" marR="0" indent="-592696" algn="l" defTabSz="778972" latinLnBrk="0">
        <a:lnSpc>
          <a:spcPct val="100000"/>
        </a:lnSpc>
        <a:spcBef>
          <a:spcPts val="3734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534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185393" marR="0" indent="-592696" algn="l" defTabSz="778972" latinLnBrk="0">
        <a:lnSpc>
          <a:spcPct val="100000"/>
        </a:lnSpc>
        <a:spcBef>
          <a:spcPts val="3734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534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778089" marR="0" indent="-592696" algn="l" defTabSz="778972" latinLnBrk="0">
        <a:lnSpc>
          <a:spcPct val="100000"/>
        </a:lnSpc>
        <a:spcBef>
          <a:spcPts val="3734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534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370785" marR="0" indent="-592696" algn="l" defTabSz="778972" latinLnBrk="0">
        <a:lnSpc>
          <a:spcPct val="100000"/>
        </a:lnSpc>
        <a:spcBef>
          <a:spcPts val="3734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534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963482" marR="0" indent="-592696" algn="l" defTabSz="778972" latinLnBrk="0">
        <a:lnSpc>
          <a:spcPct val="100000"/>
        </a:lnSpc>
        <a:spcBef>
          <a:spcPts val="3734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534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556178" marR="0" indent="-592696" algn="l" defTabSz="778972" latinLnBrk="0">
        <a:lnSpc>
          <a:spcPct val="100000"/>
        </a:lnSpc>
        <a:spcBef>
          <a:spcPts val="3734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534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4148874" marR="0" indent="-592696" algn="l" defTabSz="778972" latinLnBrk="0">
        <a:lnSpc>
          <a:spcPct val="100000"/>
        </a:lnSpc>
        <a:spcBef>
          <a:spcPts val="3734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534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4741570" marR="0" indent="-592696" algn="l" defTabSz="778972" latinLnBrk="0">
        <a:lnSpc>
          <a:spcPct val="100000"/>
        </a:lnSpc>
        <a:spcBef>
          <a:spcPts val="3734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534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5334267" marR="0" indent="-592696" algn="l" defTabSz="778972" latinLnBrk="0">
        <a:lnSpc>
          <a:spcPct val="100000"/>
        </a:lnSpc>
        <a:spcBef>
          <a:spcPts val="3734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534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77897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304815" algn="r" defTabSz="77897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609630" algn="r" defTabSz="77897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914446" algn="r" defTabSz="77897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1219261" algn="r" defTabSz="77897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524076" algn="r" defTabSz="77897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828891" algn="r" defTabSz="77897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2133707" algn="r" defTabSz="77897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2438522" algn="r" defTabSz="778972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dtidwell@nctcog.org" TargetMode="External"/><Relationship Id="rId2" Type="http://schemas.openxmlformats.org/officeDocument/2006/relationships/hyperlink" Target="mailto:creed@nctcog.org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ctrTitle"/>
          </p:nvPr>
        </p:nvSpPr>
        <p:spPr>
          <a:xfrm>
            <a:off x="19484" y="5992538"/>
            <a:ext cx="17340263" cy="2133918"/>
          </a:xfrm>
          <a:prstGeom prst="rect">
            <a:avLst/>
          </a:prstGeom>
        </p:spPr>
        <p:txBody>
          <a:bodyPr wrap="square" lIns="609619" tIns="50800" rIns="50800" bIns="50800">
            <a:spAutoFit/>
          </a:bodyPr>
          <a:lstStyle>
            <a:lvl1pPr>
              <a:defRPr sz="10000"/>
            </a:lvl1pPr>
          </a:lstStyle>
          <a:p>
            <a:pPr algn="ctr">
              <a:lnSpc>
                <a:spcPct val="100000"/>
              </a:lnSpc>
            </a:pPr>
            <a:r>
              <a:rPr sz="6600" b="1" dirty="0">
                <a:latin typeface="Calibri" panose="020F0502020204030204" pitchFamily="34" charset="0"/>
                <a:cs typeface="Aharoni" panose="02010803020104030203" pitchFamily="2" charset="-79"/>
              </a:rPr>
              <a:t>Wise County</a:t>
            </a:r>
            <a:br>
              <a:rPr lang="en-US" sz="6600" b="1" dirty="0">
                <a:latin typeface="Calibri" panose="020F0502020204030204" pitchFamily="34" charset="0"/>
                <a:cs typeface="Aharoni" panose="02010803020104030203" pitchFamily="2" charset="-79"/>
              </a:rPr>
            </a:br>
            <a:r>
              <a:rPr sz="6600" b="1" dirty="0">
                <a:latin typeface="Calibri" panose="020F0502020204030204" pitchFamily="34" charset="0"/>
                <a:cs typeface="Aharoni" panose="02010803020104030203" pitchFamily="2" charset="-79"/>
              </a:rPr>
              <a:t>Transportation Plan</a:t>
            </a:r>
          </a:p>
        </p:txBody>
      </p:sp>
      <p:sp>
        <p:nvSpPr>
          <p:cNvPr id="167" name="Shape 167"/>
          <p:cNvSpPr>
            <a:spLocks noGrp="1"/>
          </p:cNvSpPr>
          <p:nvPr>
            <p:ph type="subTitle" idx="1"/>
          </p:nvPr>
        </p:nvSpPr>
        <p:spPr>
          <a:xfrm>
            <a:off x="19485" y="365760"/>
            <a:ext cx="17340263" cy="1692771"/>
          </a:xfrm>
          <a:prstGeom prst="rect">
            <a:avLst/>
          </a:prstGeom>
        </p:spPr>
        <p:txBody>
          <a:bodyPr wrap="square" lIns="609619" tIns="50800" rIns="50800" bIns="50800" anchor="b" anchorCtr="0">
            <a:spAutoFit/>
          </a:bodyPr>
          <a:lstStyle/>
          <a:p>
            <a:pPr defTabSz="75560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2716"/>
            </a:pP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Trb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transportation planning applications conference</a:t>
            </a:r>
          </a:p>
          <a:p>
            <a:pPr defTabSz="75560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2716"/>
            </a:pPr>
            <a:r>
              <a:rPr lang="en-US" sz="3000" b="1" cap="none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venir Next Medium"/>
                <a:cs typeface="Calibri" panose="020F0502020204030204" pitchFamily="34" charset="0"/>
                <a:sym typeface="Avenir Next Medium"/>
              </a:rPr>
              <a:t>Portland, Oregon</a:t>
            </a:r>
          </a:p>
          <a:p>
            <a:pPr defTabSz="75560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2716"/>
            </a:pPr>
            <a:r>
              <a:rPr lang="en-US" sz="3000" b="1" cap="none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venir Next Medium"/>
                <a:cs typeface="Calibri" panose="020F0502020204030204" pitchFamily="34" charset="0"/>
                <a:sym typeface="Avenir Next Medium"/>
              </a:rPr>
              <a:t>June 4, 2019</a:t>
            </a:r>
            <a:endParaRPr sz="30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.jpg">
            <a:extLst>
              <a:ext uri="{FF2B5EF4-FFF2-40B4-BE49-F238E27FC236}">
                <a16:creationId xmlns:a16="http://schemas.microsoft.com/office/drawing/2014/main" id="{A6D7358B-A537-4BFC-B3EC-8FBE3DF73B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20" y="8633954"/>
            <a:ext cx="3392486" cy="75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hape 166">
            <a:extLst>
              <a:ext uri="{FF2B5EF4-FFF2-40B4-BE49-F238E27FC236}">
                <a16:creationId xmlns:a16="http://schemas.microsoft.com/office/drawing/2014/main" id="{DF4091E7-3A79-484D-B169-8C890FB1E6BD}"/>
              </a:ext>
            </a:extLst>
          </p:cNvPr>
          <p:cNvSpPr txBox="1">
            <a:spLocks/>
          </p:cNvSpPr>
          <p:nvPr/>
        </p:nvSpPr>
        <p:spPr>
          <a:xfrm>
            <a:off x="19485" y="3098067"/>
            <a:ext cx="17340263" cy="1491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619" tIns="67735" rIns="67735" bIns="67735">
            <a:spAutoFit/>
          </a:bodyPr>
          <a:lstStyle>
            <a:lvl1pPr marL="0" marR="0" indent="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1pPr>
            <a:lvl2pPr marL="0" marR="0" indent="22860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2pPr>
            <a:lvl3pPr marL="0" marR="0" indent="45720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3pPr>
            <a:lvl4pPr marL="0" marR="0" indent="68580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4pPr>
            <a:lvl5pPr marL="0" marR="0" indent="91440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5pPr>
            <a:lvl6pPr marL="0" marR="0" indent="114300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6pPr>
            <a:lvl7pPr marL="0" marR="0" indent="137160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7pPr>
            <a:lvl8pPr marL="0" marR="0" indent="160020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8pPr>
            <a:lvl9pPr marL="0" marR="0" indent="1828800" algn="l" defTabSz="584200" rtl="0" latinLnBrk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Planning for a rural county when the regional travel demand model is not the optimal tool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0"/>
            <a:ext cx="12531584" cy="9683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3E0003-72C2-4D81-9E9C-B183BBD81F7B}"/>
              </a:ext>
            </a:extLst>
          </p:cNvPr>
          <p:cNvSpPr txBox="1"/>
          <p:nvPr/>
        </p:nvSpPr>
        <p:spPr>
          <a:xfrm>
            <a:off x="2692203" y="832672"/>
            <a:ext cx="1299411" cy="5796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sym typeface="Avenir Next Medium"/>
              </a:rPr>
              <a:t>DRAFT DOCUMENT</a:t>
            </a:r>
          </a:p>
        </p:txBody>
      </p:sp>
      <p:sp>
        <p:nvSpPr>
          <p:cNvPr id="13" name="Shape 181">
            <a:extLst>
              <a:ext uri="{FF2B5EF4-FFF2-40B4-BE49-F238E27FC236}">
                <a16:creationId xmlns:a16="http://schemas.microsoft.com/office/drawing/2014/main" id="{025F182C-44DB-4AFD-9B36-6978D16CE4C0}"/>
              </a:ext>
            </a:extLst>
          </p:cNvPr>
          <p:cNvSpPr txBox="1">
            <a:spLocks/>
          </p:cNvSpPr>
          <p:nvPr/>
        </p:nvSpPr>
        <p:spPr>
          <a:xfrm>
            <a:off x="16458589" y="548640"/>
            <a:ext cx="8816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marR="0" indent="457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marR="0" indent="685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marR="0" indent="9144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0" marR="0" indent="11430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0" marR="0" indent="1371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0" marR="0" indent="1600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0" marR="0" indent="1828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6268075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0"/>
            <a:ext cx="12531583" cy="9683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154641-4FA6-4D8A-84A6-7EA93E9F9D2B}"/>
              </a:ext>
            </a:extLst>
          </p:cNvPr>
          <p:cNvSpPr txBox="1"/>
          <p:nvPr/>
        </p:nvSpPr>
        <p:spPr>
          <a:xfrm>
            <a:off x="2692203" y="832672"/>
            <a:ext cx="1299411" cy="5796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sym typeface="Avenir Next Medium"/>
              </a:rPr>
              <a:t>DRAFT DOCUMENT</a:t>
            </a:r>
          </a:p>
        </p:txBody>
      </p:sp>
      <p:sp>
        <p:nvSpPr>
          <p:cNvPr id="13" name="Shape 181">
            <a:extLst>
              <a:ext uri="{FF2B5EF4-FFF2-40B4-BE49-F238E27FC236}">
                <a16:creationId xmlns:a16="http://schemas.microsoft.com/office/drawing/2014/main" id="{7CCBB021-720D-4359-AD49-3A71778281AB}"/>
              </a:ext>
            </a:extLst>
          </p:cNvPr>
          <p:cNvSpPr txBox="1">
            <a:spLocks/>
          </p:cNvSpPr>
          <p:nvPr/>
        </p:nvSpPr>
        <p:spPr>
          <a:xfrm>
            <a:off x="16458589" y="548640"/>
            <a:ext cx="8816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marR="0" indent="457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marR="0" indent="685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marR="0" indent="9144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0" marR="0" indent="11430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0" marR="0" indent="1371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0" marR="0" indent="1600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0" marR="0" indent="1828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1569443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0"/>
            <a:ext cx="12531583" cy="9683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D27332-FC59-480F-BD2F-3E6963D9FDB7}"/>
              </a:ext>
            </a:extLst>
          </p:cNvPr>
          <p:cNvSpPr txBox="1"/>
          <p:nvPr/>
        </p:nvSpPr>
        <p:spPr>
          <a:xfrm>
            <a:off x="2692203" y="832672"/>
            <a:ext cx="1299411" cy="5796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sym typeface="Avenir Next Medium"/>
              </a:rPr>
              <a:t>DRAFT DOCUMENT</a:t>
            </a:r>
          </a:p>
        </p:txBody>
      </p:sp>
      <p:sp>
        <p:nvSpPr>
          <p:cNvPr id="13" name="Shape 181">
            <a:extLst>
              <a:ext uri="{FF2B5EF4-FFF2-40B4-BE49-F238E27FC236}">
                <a16:creationId xmlns:a16="http://schemas.microsoft.com/office/drawing/2014/main" id="{788B3B3D-A539-45B3-AAD8-3EA4C0FE8D09}"/>
              </a:ext>
            </a:extLst>
          </p:cNvPr>
          <p:cNvSpPr txBox="1">
            <a:spLocks/>
          </p:cNvSpPr>
          <p:nvPr/>
        </p:nvSpPr>
        <p:spPr>
          <a:xfrm>
            <a:off x="16458589" y="548640"/>
            <a:ext cx="8816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marR="0" indent="457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marR="0" indent="685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marR="0" indent="9144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0" marR="0" indent="11430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0" marR="0" indent="1371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0" marR="0" indent="1600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0" marR="0" indent="1828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6929056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0"/>
            <a:ext cx="12531583" cy="96834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BABBFE-727D-46D7-AF3C-DF5F7E4E39AE}"/>
              </a:ext>
            </a:extLst>
          </p:cNvPr>
          <p:cNvSpPr txBox="1"/>
          <p:nvPr/>
        </p:nvSpPr>
        <p:spPr>
          <a:xfrm>
            <a:off x="2692203" y="832672"/>
            <a:ext cx="1299411" cy="5796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sym typeface="Avenir Next Medium"/>
              </a:rPr>
              <a:t>DRAFT DOCUMENT</a:t>
            </a:r>
          </a:p>
        </p:txBody>
      </p:sp>
      <p:sp>
        <p:nvSpPr>
          <p:cNvPr id="13" name="Shape 181">
            <a:extLst>
              <a:ext uri="{FF2B5EF4-FFF2-40B4-BE49-F238E27FC236}">
                <a16:creationId xmlns:a16="http://schemas.microsoft.com/office/drawing/2014/main" id="{FA90BE7F-4DD7-4D13-B291-CD0021AA5C0C}"/>
              </a:ext>
            </a:extLst>
          </p:cNvPr>
          <p:cNvSpPr txBox="1">
            <a:spLocks/>
          </p:cNvSpPr>
          <p:nvPr/>
        </p:nvSpPr>
        <p:spPr>
          <a:xfrm>
            <a:off x="16458589" y="548640"/>
            <a:ext cx="8816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marR="0" indent="457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marR="0" indent="685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marR="0" indent="9144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0" marR="0" indent="11430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0" marR="0" indent="1371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0" marR="0" indent="1600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0" marR="0" indent="1828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193552598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78"/>
          <p:cNvSpPr>
            <a:spLocks noGrp="1"/>
          </p:cNvSpPr>
          <p:nvPr>
            <p:ph type="body" idx="13"/>
          </p:nvPr>
        </p:nvSpPr>
        <p:spPr>
          <a:xfrm>
            <a:off x="0" y="457200"/>
            <a:ext cx="14901788" cy="471924"/>
          </a:xfrm>
          <a:prstGeom prst="rect">
            <a:avLst/>
          </a:prstGeom>
        </p:spPr>
        <p:txBody>
          <a:bodyPr lIns="609619" tIns="50800" rIns="50800" bIns="50800" anchor="b">
            <a:spAutoFit/>
          </a:bodyPr>
          <a:lstStyle/>
          <a:p>
            <a:pPr>
              <a:lnSpc>
                <a:spcPct val="100000"/>
              </a:lnSpc>
            </a:pPr>
            <a:r>
              <a:rPr sz="2400" dirty="0">
                <a:latin typeface="Trebuchet MS" panose="020B0603020202020204" pitchFamily="34" charset="0"/>
              </a:rPr>
              <a:t>Wise county transportation plan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CAECB6-A8C6-4F50-B269-170173BA7214}"/>
              </a:ext>
            </a:extLst>
          </p:cNvPr>
          <p:cNvGrpSpPr/>
          <p:nvPr/>
        </p:nvGrpSpPr>
        <p:grpSpPr>
          <a:xfrm>
            <a:off x="5998929" y="3375428"/>
            <a:ext cx="5918381" cy="6055345"/>
            <a:chOff x="4048125" y="3945281"/>
            <a:chExt cx="4438650" cy="4541370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048125" y="3945281"/>
              <a:ext cx="4438650" cy="2285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457223" indent="-457223" algn="ctr"/>
              <a:r>
                <a:rPr lang="en-US" sz="3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Times New Roman" pitchFamily="18" charset="0"/>
                </a:rPr>
                <a:t>Chris Reed</a:t>
              </a:r>
            </a:p>
            <a:p>
              <a:pPr marL="457223" indent="-457223" algn="ctr"/>
              <a:r>
                <a:rPr lang="en-US" sz="3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Times New Roman" pitchFamily="18" charset="0"/>
                </a:rPr>
                <a:t>Project Manager</a:t>
              </a:r>
            </a:p>
            <a:p>
              <a:pPr marL="457223" indent="-457223" algn="ctr"/>
              <a:r>
                <a:rPr lang="en-US" sz="3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Times New Roman" pitchFamily="18" charset="0"/>
                </a:rPr>
                <a:t>Principal Transportation Planner</a:t>
              </a:r>
            </a:p>
            <a:p>
              <a:pPr marL="457223" indent="-457223" algn="ctr"/>
              <a:r>
                <a:rPr lang="en-US" sz="3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Times New Roman" pitchFamily="18" charset="0"/>
                </a:rPr>
                <a:t>Phone: (817) 695-9271</a:t>
              </a:r>
            </a:p>
            <a:p>
              <a:pPr marL="457223" indent="-457223" algn="ctr"/>
              <a:r>
                <a:rPr lang="en-US" sz="3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Times New Roman" pitchFamily="18" charset="0"/>
                </a:rPr>
                <a:t>email: </a:t>
              </a:r>
              <a:r>
                <a:rPr lang="en-US" sz="3200" dirty="0">
                  <a:latin typeface="Calibri" panose="020F0502020204030204" pitchFamily="34" charset="0"/>
                  <a:cs typeface="Times New Roman" pitchFamily="18" charset="0"/>
                  <a:hlinkClick r:id="rId2"/>
                </a:rPr>
                <a:t>creed@nctcog.org</a:t>
              </a:r>
              <a:r>
                <a:rPr lang="en-US" sz="3200" dirty="0">
                  <a:latin typeface="Calibri" panose="020F0502020204030204" pitchFamily="34" charset="0"/>
                  <a:cs typeface="Times New Roman" pitchFamily="18" charset="0"/>
                </a:rPr>
                <a:t> </a:t>
              </a:r>
            </a:p>
            <a:p>
              <a:pPr marL="457223" indent="-457223" algn="ctr"/>
              <a:endParaRPr lang="en-US" sz="3200" dirty="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048125" y="6570801"/>
              <a:ext cx="4438650" cy="191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457223" indent="-457223" algn="ctr"/>
              <a:r>
                <a:rPr lang="en-US" sz="3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Times New Roman" pitchFamily="18" charset="0"/>
                </a:rPr>
                <a:t>David Tidwell</a:t>
              </a:r>
            </a:p>
            <a:p>
              <a:pPr marL="457223" indent="-457223" algn="ctr"/>
              <a:r>
                <a:rPr lang="en-US" sz="3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Times New Roman" pitchFamily="18" charset="0"/>
                </a:rPr>
                <a:t>Transportation Planner III</a:t>
              </a:r>
            </a:p>
            <a:p>
              <a:pPr marL="457223" indent="-457223" algn="ctr"/>
              <a:r>
                <a:rPr lang="en-US" sz="3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Times New Roman" pitchFamily="18" charset="0"/>
                </a:rPr>
                <a:t>Phone: (817) 704-5602</a:t>
              </a:r>
            </a:p>
            <a:p>
              <a:pPr marL="457223" indent="-457223" algn="ctr"/>
              <a:r>
                <a:rPr lang="en-US" sz="3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Times New Roman" pitchFamily="18" charset="0"/>
                </a:rPr>
                <a:t>email: </a:t>
              </a:r>
              <a:r>
                <a:rPr lang="en-US" sz="3200" u="sng" dirty="0">
                  <a:hlinkClick r:id="rId3"/>
                </a:rPr>
                <a:t>dtidwell@nctcog.org</a:t>
              </a:r>
              <a:endParaRPr lang="en-US" sz="3200" dirty="0"/>
            </a:p>
            <a:p>
              <a:pPr marL="457223" indent="-457223" algn="ctr"/>
              <a:endParaRPr lang="en-US" sz="3200" dirty="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6037763-5AA0-437D-95C2-37E2CBDCBEC5}"/>
              </a:ext>
            </a:extLst>
          </p:cNvPr>
          <p:cNvSpPr/>
          <p:nvPr/>
        </p:nvSpPr>
        <p:spPr>
          <a:xfrm>
            <a:off x="6458877" y="2275285"/>
            <a:ext cx="4998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CONTACT INFORMATION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AED2DB-CA92-4D8D-9975-2C74F2D7A0B2}"/>
              </a:ext>
            </a:extLst>
          </p:cNvPr>
          <p:cNvSpPr/>
          <p:nvPr/>
        </p:nvSpPr>
        <p:spPr>
          <a:xfrm>
            <a:off x="0" y="1188720"/>
            <a:ext cx="3330271" cy="646331"/>
          </a:xfrm>
          <a:prstGeom prst="rect">
            <a:avLst/>
          </a:prstGeom>
        </p:spPr>
        <p:txBody>
          <a:bodyPr wrap="none" lIns="612648">
            <a:spAutoFit/>
          </a:bodyPr>
          <a:lstStyle/>
          <a:p>
            <a:pPr defTabSz="444013">
              <a:spcBef>
                <a:spcPts val="0"/>
              </a:spcBef>
              <a:spcAft>
                <a:spcPts val="1600"/>
              </a:spcAft>
              <a:defRPr sz="1937">
                <a:solidFill>
                  <a:schemeClr val="accent1"/>
                </a:solidFill>
              </a:defRPr>
            </a:pPr>
            <a:r>
              <a:rPr lang="en-US" sz="3600" b="1" cap="all" dirty="0">
                <a:latin typeface="Trebuchet MS" panose="020B0603020202020204" pitchFamily="34" charset="0"/>
              </a:rPr>
              <a:t>QUESTIONS?</a:t>
            </a:r>
            <a:endParaRPr lang="en-US" sz="3600" b="1" cap="all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Shape 181">
            <a:extLst>
              <a:ext uri="{FF2B5EF4-FFF2-40B4-BE49-F238E27FC236}">
                <a16:creationId xmlns:a16="http://schemas.microsoft.com/office/drawing/2014/main" id="{DE70221D-4695-4FF1-BD2D-744715526568}"/>
              </a:ext>
            </a:extLst>
          </p:cNvPr>
          <p:cNvSpPr txBox="1">
            <a:spLocks/>
          </p:cNvSpPr>
          <p:nvPr/>
        </p:nvSpPr>
        <p:spPr>
          <a:xfrm>
            <a:off x="16458589" y="548640"/>
            <a:ext cx="8816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marR="0" indent="457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marR="0" indent="685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marR="0" indent="9144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0" marR="0" indent="11430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0" marR="0" indent="1371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0" marR="0" indent="1600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0" marR="0" indent="1828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91133168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9"/>
          <p:cNvSpPr>
            <a:spLocks noGrp="1"/>
          </p:cNvSpPr>
          <p:nvPr>
            <p:ph type="title"/>
          </p:nvPr>
        </p:nvSpPr>
        <p:spPr>
          <a:xfrm>
            <a:off x="0" y="1188720"/>
            <a:ext cx="17340263" cy="1118255"/>
          </a:xfrm>
          <a:prstGeom prst="rect">
            <a:avLst/>
          </a:prstGeom>
        </p:spPr>
        <p:txBody>
          <a:bodyPr wrap="square" lIns="609619" tIns="50800" rIns="50800" bIns="50800">
            <a:spAutoFit/>
          </a:bodyPr>
          <a:lstStyle>
            <a:lvl1pPr defTabSz="467359">
              <a:spcBef>
                <a:spcPts val="2200"/>
              </a:spcBef>
              <a:defRPr sz="4800"/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latin typeface="Trebuchet MS" panose="020B0603020202020204" pitchFamily="34" charset="0"/>
              </a:rPr>
              <a:t>NCTCOG Metropolitan Planning Area</a:t>
            </a:r>
            <a:br>
              <a:rPr lang="en-US" b="1" dirty="0">
                <a:latin typeface="Trebuchet MS" panose="020B0603020202020204" pitchFamily="34" charset="0"/>
              </a:rPr>
            </a:br>
            <a:r>
              <a:rPr lang="en-US" sz="3000" b="1" dirty="0">
                <a:latin typeface="Trebuchet MS" panose="020B0603020202020204" pitchFamily="34" charset="0"/>
              </a:rPr>
              <a:t>With 8-Hour Ozone nonattainment Area</a:t>
            </a:r>
            <a:endParaRPr sz="3000" b="1" dirty="0">
              <a:latin typeface="Trebuchet MS" panose="020B0603020202020204" pitchFamily="34" charset="0"/>
            </a:endParaRPr>
          </a:p>
        </p:txBody>
      </p:sp>
      <p:sp>
        <p:nvSpPr>
          <p:cNvPr id="12" name="Shape 178"/>
          <p:cNvSpPr>
            <a:spLocks noGrp="1"/>
          </p:cNvSpPr>
          <p:nvPr>
            <p:ph type="body" idx="13"/>
          </p:nvPr>
        </p:nvSpPr>
        <p:spPr>
          <a:xfrm>
            <a:off x="0" y="457200"/>
            <a:ext cx="14901788" cy="471924"/>
          </a:xfrm>
          <a:prstGeom prst="rect">
            <a:avLst/>
          </a:prstGeom>
        </p:spPr>
        <p:txBody>
          <a:bodyPr lIns="609619" tIns="50800" rIns="50800" bIns="50800" anchor="b">
            <a:spAutoFit/>
          </a:bodyPr>
          <a:lstStyle/>
          <a:p>
            <a:pPr>
              <a:lnSpc>
                <a:spcPct val="100000"/>
              </a:lnSpc>
            </a:pPr>
            <a:r>
              <a:rPr sz="2400" dirty="0">
                <a:latin typeface="Trebuchet MS" panose="020B0603020202020204" pitchFamily="34" charset="0"/>
              </a:rPr>
              <a:t>Wise county transportation plan</a:t>
            </a:r>
          </a:p>
        </p:txBody>
      </p:sp>
      <p:sp>
        <p:nvSpPr>
          <p:cNvPr id="13" name="Shape 181"/>
          <p:cNvSpPr>
            <a:spLocks noGrp="1"/>
          </p:cNvSpPr>
          <p:nvPr>
            <p:ph type="sldNum" sz="quarter" idx="4294967295"/>
          </p:nvPr>
        </p:nvSpPr>
        <p:spPr>
          <a:xfrm>
            <a:off x="16565991" y="548640"/>
            <a:ext cx="774270" cy="3488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/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2</a:t>
            </a:r>
            <a:endParaRPr sz="1600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BE99F-5157-469F-9F71-FA470AA16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946" y="2392680"/>
            <a:ext cx="10200368" cy="736092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9"/>
          <p:cNvSpPr>
            <a:spLocks noGrp="1"/>
          </p:cNvSpPr>
          <p:nvPr>
            <p:ph type="title"/>
          </p:nvPr>
        </p:nvSpPr>
        <p:spPr>
          <a:xfrm>
            <a:off x="0" y="1188413"/>
            <a:ext cx="17340263" cy="656590"/>
          </a:xfrm>
          <a:prstGeom prst="rect">
            <a:avLst/>
          </a:prstGeom>
        </p:spPr>
        <p:txBody>
          <a:bodyPr wrap="square" lIns="609619" tIns="50800" rIns="50800" bIns="50800">
            <a:spAutoFit/>
          </a:bodyPr>
          <a:lstStyle>
            <a:lvl1pPr defTabSz="467359">
              <a:spcBef>
                <a:spcPts val="2200"/>
              </a:spcBef>
              <a:defRPr sz="4800"/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latin typeface="Trebuchet MS" panose="020B0603020202020204" pitchFamily="34" charset="0"/>
              </a:rPr>
              <a:t>2045 County Population forecast</a:t>
            </a:r>
            <a:endParaRPr sz="3600" b="1" dirty="0">
              <a:latin typeface="Trebuchet MS" panose="020B0603020202020204" pitchFamily="34" charset="0"/>
            </a:endParaRPr>
          </a:p>
        </p:txBody>
      </p:sp>
      <p:sp>
        <p:nvSpPr>
          <p:cNvPr id="12" name="Shape 178"/>
          <p:cNvSpPr>
            <a:spLocks noGrp="1"/>
          </p:cNvSpPr>
          <p:nvPr>
            <p:ph type="body" idx="13"/>
          </p:nvPr>
        </p:nvSpPr>
        <p:spPr>
          <a:xfrm>
            <a:off x="0" y="457200"/>
            <a:ext cx="14901788" cy="471924"/>
          </a:xfrm>
          <a:prstGeom prst="rect">
            <a:avLst/>
          </a:prstGeom>
        </p:spPr>
        <p:txBody>
          <a:bodyPr lIns="609619" tIns="50800" rIns="50800" bIns="50800" anchor="b">
            <a:spAutoFit/>
          </a:bodyPr>
          <a:lstStyle/>
          <a:p>
            <a:pPr>
              <a:lnSpc>
                <a:spcPct val="100000"/>
              </a:lnSpc>
            </a:pPr>
            <a:r>
              <a:rPr sz="2400" dirty="0">
                <a:latin typeface="Trebuchet MS" panose="020B0603020202020204" pitchFamily="34" charset="0"/>
              </a:rPr>
              <a:t>Wise county transportation plan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92B10B-ADB8-437F-B8D7-D5B19A913444}"/>
              </a:ext>
            </a:extLst>
          </p:cNvPr>
          <p:cNvGrpSpPr/>
          <p:nvPr/>
        </p:nvGrpSpPr>
        <p:grpSpPr>
          <a:xfrm>
            <a:off x="765308" y="1969363"/>
            <a:ext cx="15716585" cy="7397441"/>
            <a:chOff x="774379" y="2558502"/>
            <a:chExt cx="11787079" cy="554791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:a16="http://schemas.microsoft.com/office/drawing/2014/main" id="{459D1A1C-99A0-4FA4-A09E-EFA46EE5153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24545265"/>
                </p:ext>
              </p:extLst>
            </p:nvPr>
          </p:nvGraphicFramePr>
          <p:xfrm>
            <a:off x="3670647" y="2558502"/>
            <a:ext cx="5989614" cy="5227774"/>
          </p:xfrm>
          <a:graphic>
            <a:graphicData uri="http://schemas.openxmlformats.org/drawingml/2006/table">
              <a:tbl>
                <a:tblPr/>
                <a:tblGrid>
                  <a:gridCol w="1663322">
                    <a:extLst>
                      <a:ext uri="{9D8B030D-6E8A-4147-A177-3AD203B41FA5}">
                        <a16:colId xmlns:a16="http://schemas.microsoft.com/office/drawing/2014/main" val="877003613"/>
                      </a:ext>
                    </a:extLst>
                  </a:gridCol>
                  <a:gridCol w="2004878">
                    <a:extLst>
                      <a:ext uri="{9D8B030D-6E8A-4147-A177-3AD203B41FA5}">
                        <a16:colId xmlns:a16="http://schemas.microsoft.com/office/drawing/2014/main" val="2840943885"/>
                      </a:ext>
                    </a:extLst>
                  </a:gridCol>
                  <a:gridCol w="2159098">
                    <a:extLst>
                      <a:ext uri="{9D8B030D-6E8A-4147-A177-3AD203B41FA5}">
                        <a16:colId xmlns:a16="http://schemas.microsoft.com/office/drawing/2014/main" val="904548789"/>
                      </a:ext>
                    </a:extLst>
                  </a:gridCol>
                  <a:gridCol w="2159098">
                    <a:extLst>
                      <a:ext uri="{9D8B030D-6E8A-4147-A177-3AD203B41FA5}">
                        <a16:colId xmlns:a16="http://schemas.microsoft.com/office/drawing/2014/main" val="3432961400"/>
                      </a:ext>
                    </a:extLst>
                  </a:gridCol>
                </a:tblGrid>
                <a:tr h="572211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ctr" fontAlgn="b"/>
                        <a:r>
                          <a:rPr lang="en-US" sz="3400" b="1" u="none" strike="noStrike" dirty="0">
                            <a:effectLst/>
                          </a:rPr>
                          <a:t>County</a:t>
                        </a:r>
                        <a:endParaRPr lang="en-US" sz="34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1BEC7"/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ctr" fontAlgn="b"/>
                        <a:r>
                          <a:rPr lang="en-US" sz="3400" b="1" u="none" strike="noStrike" dirty="0">
                            <a:effectLst/>
                          </a:rPr>
                          <a:t>2005</a:t>
                        </a:r>
                        <a:endParaRPr lang="en-US" sz="34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1BEC7"/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ctr" fontAlgn="b"/>
                        <a:r>
                          <a:rPr lang="en-US" sz="3400" b="1" u="none" strike="noStrike" dirty="0">
                            <a:effectLst/>
                          </a:rPr>
                          <a:t>2018</a:t>
                        </a:r>
                        <a:endParaRPr lang="en-US" sz="34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1BEC7"/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ctr" fontAlgn="b"/>
                        <a:r>
                          <a:rPr lang="en-US" sz="3400" b="1" u="none" strike="noStrike" dirty="0">
                            <a:effectLst/>
                          </a:rPr>
                          <a:t>2045</a:t>
                        </a:r>
                        <a:endParaRPr lang="en-US" sz="34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1BEC7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313438794"/>
                    </a:ext>
                  </a:extLst>
                </a:tr>
                <a:tr h="485513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2800" u="none" strike="noStrike" dirty="0">
                            <a:effectLst/>
                          </a:rPr>
                          <a:t>Collin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647,831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2800" dirty="0"/>
                          <a:t>969,730</a:t>
                        </a: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1,689,170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85513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2800" u="none" strike="noStrike" dirty="0">
                            <a:effectLst/>
                          </a:rPr>
                          <a:t>Dallas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2,224,183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2800" dirty="0"/>
                          <a:t>2,529,150</a:t>
                        </a: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3,445,189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251321840"/>
                    </a:ext>
                  </a:extLst>
                </a:tr>
                <a:tr h="485513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2800" u="none" strike="noStrike" dirty="0">
                            <a:effectLst/>
                          </a:rPr>
                          <a:t>Denton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541,622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2800" dirty="0"/>
                          <a:t>844,260</a:t>
                        </a: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1,346,314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485513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2800" u="none" strike="noStrike" dirty="0">
                            <a:effectLst/>
                          </a:rPr>
                          <a:t>Ellis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128,123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2800" dirty="0"/>
                          <a:t>183,360</a:t>
                        </a: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300,955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99932399"/>
                    </a:ext>
                  </a:extLst>
                </a:tr>
                <a:tr h="485513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2800" u="none" strike="noStrike" dirty="0">
                            <a:effectLst/>
                          </a:rPr>
                          <a:t>Hood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45,934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2800" dirty="0"/>
                          <a:t>65,060</a:t>
                        </a: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85,739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85513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2800" u="none" strike="noStrike" dirty="0">
                            <a:effectLst/>
                          </a:rPr>
                          <a:t>Hunt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80,978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2800" dirty="0"/>
                          <a:t>95,960</a:t>
                        </a: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134,291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948012547"/>
                    </a:ext>
                  </a:extLst>
                </a:tr>
                <a:tr h="485513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2800" u="none" strike="noStrike" dirty="0">
                            <a:effectLst/>
                          </a:rPr>
                          <a:t>Johnson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138,231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2800" dirty="0"/>
                          <a:t>168,890</a:t>
                        </a: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262,868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585234875"/>
                    </a:ext>
                  </a:extLst>
                </a:tr>
                <a:tr h="485513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2800" u="none" strike="noStrike" dirty="0">
                            <a:effectLst/>
                          </a:rPr>
                          <a:t>Kaufman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86,119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2800" dirty="0"/>
                          <a:t>119,670</a:t>
                        </a: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224,205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  <a:tr h="485513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2800" u="none" strike="noStrike" dirty="0">
                            <a:effectLst/>
                          </a:rPr>
                          <a:t>Parker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98,950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2800" dirty="0"/>
                          <a:t>131,210</a:t>
                        </a: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206,811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9"/>
                    </a:ext>
                  </a:extLst>
                </a:tr>
                <a:tr h="485513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2800" u="none" strike="noStrike" dirty="0">
                            <a:effectLst/>
                          </a:rPr>
                          <a:t>Rockwall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59,578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2800" dirty="0"/>
                          <a:t>97,990</a:t>
                        </a: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181,561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637467003"/>
                    </a:ext>
                  </a:extLst>
                </a:tr>
                <a:tr h="485513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2800" u="none" strike="noStrike" dirty="0">
                            <a:effectLst/>
                          </a:rPr>
                          <a:t>Tarrant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1,587,173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2800" dirty="0"/>
                          <a:t>1,989,810</a:t>
                        </a: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3,263,616</a:t>
                        </a:r>
                        <a:endPara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11"/>
                    </a:ext>
                  </a:extLst>
                </a:tr>
                <a:tr h="485513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2800" u="none" strike="noStrike" dirty="0">
                            <a:effectLst/>
                          </a:rPr>
                          <a:t>Wise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54,568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2800" dirty="0"/>
                          <a:t>62,700</a:t>
                        </a: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2800" u="none" strike="noStrike" dirty="0">
                            <a:effectLst/>
                          </a:rPr>
                          <a:t>105,796</a:t>
                        </a:r>
                        <a:endPara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5B9BD5">
                          <a:tint val="2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12"/>
                    </a:ext>
                  </a:extLst>
                </a:tr>
                <a:tr h="572211"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l" fontAlgn="b"/>
                        <a:r>
                          <a:rPr lang="en-US" sz="3400" u="none" strike="noStrike" dirty="0">
                            <a:effectLst/>
                          </a:rPr>
                          <a:t>Region</a:t>
                        </a:r>
                        <a:endParaRPr lang="en-US" sz="3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1BEC7"/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3400" u="none" strike="noStrike" dirty="0">
                            <a:effectLst/>
                          </a:rPr>
                          <a:t>5,695,295</a:t>
                        </a:r>
                        <a:endParaRPr lang="en-US" sz="3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1BEC7"/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/>
                        <a:r>
                          <a:rPr lang="en-US" sz="3400" dirty="0"/>
                          <a:t>7,257,790</a:t>
                        </a:r>
                        <a:endParaRPr lang="en-US" sz="2800" dirty="0"/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1BEC7"/>
                      </a:solidFill>
                    </a:tcPr>
                  </a:tc>
                  <a:tc>
                    <a:txBody>
                      <a:bodyPr/>
                      <a:lstStyle>
                        <a:lvl1pPr marL="0" marR="0" indent="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1pPr>
                        <a:lvl2pPr marL="0" marR="0" indent="228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2pPr>
                        <a:lvl3pPr marL="0" marR="0" indent="457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3pPr>
                        <a:lvl4pPr marL="0" marR="0" indent="685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4pPr>
                        <a:lvl5pPr marL="0" marR="0" indent="9144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5pPr>
                        <a:lvl6pPr marL="0" marR="0" indent="11430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6pPr>
                        <a:lvl7pPr marL="0" marR="0" indent="13716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7pPr>
                        <a:lvl8pPr marL="0" marR="0" indent="16002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8pPr>
                        <a:lvl9pPr marL="0" marR="0" indent="1828800" algn="r" defTabSz="584200" latinLnBrk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2400" b="0" i="0" u="none" strike="noStrike" cap="none" spc="0" baseline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uFillTx/>
                            <a:latin typeface="Calibri" panose="020F0502020204030204"/>
                            <a:sym typeface="DIN Alternate"/>
                          </a:defRPr>
                        </a:lvl9pPr>
                      </a:lstStyle>
                      <a:p>
                        <a:pPr algn="r" fontAlgn="b"/>
                        <a:r>
                          <a:rPr lang="en-US" sz="3400" u="none" strike="noStrike" dirty="0">
                            <a:effectLst/>
                          </a:rPr>
                          <a:t>11,246,516</a:t>
                        </a:r>
                        <a:endParaRPr lang="en-US" sz="3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endParaRPr>
                      </a:p>
                    </a:txBody>
                    <a:tcPr marL="26010" marR="26010" marT="26010" marB="26010" anchor="b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B1BEC7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549895517"/>
                    </a:ext>
                  </a:extLst>
                </a:tr>
              </a:tbl>
            </a:graphicData>
          </a:graphic>
        </p:graphicFrame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311616E-17DE-4F59-BD0C-202CE6D470AE}"/>
                </a:ext>
              </a:extLst>
            </p:cNvPr>
            <p:cNvSpPr/>
            <p:nvPr/>
          </p:nvSpPr>
          <p:spPr>
            <a:xfrm>
              <a:off x="774382" y="3502433"/>
              <a:ext cx="11787076" cy="5172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734033" hangingPunct="1">
                <a:spcBef>
                  <a:spcPts val="0"/>
                </a:spcBef>
                <a:defRPr/>
              </a:pPr>
              <a:endParaRPr lang="en-US" sz="3414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D39BE1-6FF4-4364-A59F-2ED05764CE2D}"/>
                </a:ext>
              </a:extLst>
            </p:cNvPr>
            <p:cNvSpPr/>
            <p:nvPr/>
          </p:nvSpPr>
          <p:spPr>
            <a:xfrm>
              <a:off x="774379" y="4059078"/>
              <a:ext cx="11782150" cy="5172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734033" hangingPunct="1">
                <a:spcBef>
                  <a:spcPts val="0"/>
                </a:spcBef>
                <a:defRPr/>
              </a:pPr>
              <a:endParaRPr lang="en-US" sz="3414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00E1AEE-D7EB-4543-9115-CADDEFE39747}"/>
                </a:ext>
              </a:extLst>
            </p:cNvPr>
            <p:cNvSpPr/>
            <p:nvPr/>
          </p:nvSpPr>
          <p:spPr>
            <a:xfrm>
              <a:off x="8458155" y="6936584"/>
              <a:ext cx="1414817" cy="464412"/>
            </a:xfrm>
            <a:prstGeom prst="ellipse">
              <a:avLst/>
            </a:prstGeom>
            <a:noFill/>
            <a:ln w="635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734033" hangingPunct="1">
                <a:spcBef>
                  <a:spcPts val="0"/>
                </a:spcBef>
                <a:defRPr/>
              </a:pPr>
              <a:endParaRPr lang="en-US" sz="3414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BB5E93-11BB-4E64-802F-0AEF229933E6}"/>
                </a:ext>
              </a:extLst>
            </p:cNvPr>
            <p:cNvSpPr txBox="1"/>
            <p:nvPr/>
          </p:nvSpPr>
          <p:spPr>
            <a:xfrm>
              <a:off x="3670647" y="7898671"/>
              <a:ext cx="8308434" cy="207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734033" hangingPunct="1">
                <a:spcBef>
                  <a:spcPts val="0"/>
                </a:spcBef>
              </a:pPr>
              <a:r>
                <a:rPr lang="en-U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Data Sources: NCTCOG</a:t>
              </a:r>
            </a:p>
          </p:txBody>
        </p:sp>
      </p:grpSp>
      <p:sp>
        <p:nvSpPr>
          <p:cNvPr id="11" name="Shape 181">
            <a:extLst>
              <a:ext uri="{FF2B5EF4-FFF2-40B4-BE49-F238E27FC236}">
                <a16:creationId xmlns:a16="http://schemas.microsoft.com/office/drawing/2014/main" id="{32D8DB01-EFC1-40D6-A855-61437E98EA74}"/>
              </a:ext>
            </a:extLst>
          </p:cNvPr>
          <p:cNvSpPr txBox="1">
            <a:spLocks/>
          </p:cNvSpPr>
          <p:nvPr/>
        </p:nvSpPr>
        <p:spPr>
          <a:xfrm>
            <a:off x="16565991" y="548640"/>
            <a:ext cx="77427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marR="0" indent="457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marR="0" indent="685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marR="0" indent="9144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0" marR="0" indent="11430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0" marR="0" indent="1371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0" marR="0" indent="1600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0" marR="0" indent="1828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3236339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78"/>
          <p:cNvSpPr>
            <a:spLocks noGrp="1"/>
          </p:cNvSpPr>
          <p:nvPr>
            <p:ph type="body" idx="13"/>
          </p:nvPr>
        </p:nvSpPr>
        <p:spPr>
          <a:xfrm>
            <a:off x="0" y="457200"/>
            <a:ext cx="14901788" cy="471924"/>
          </a:xfrm>
          <a:prstGeom prst="rect">
            <a:avLst/>
          </a:prstGeom>
        </p:spPr>
        <p:txBody>
          <a:bodyPr lIns="609619" tIns="50800" rIns="50800" bIns="50800" anchor="b">
            <a:spAutoFit/>
          </a:bodyPr>
          <a:lstStyle/>
          <a:p>
            <a:pPr>
              <a:lnSpc>
                <a:spcPct val="100000"/>
              </a:lnSpc>
            </a:pPr>
            <a:r>
              <a:rPr sz="2400" dirty="0">
                <a:latin typeface="Trebuchet MS" panose="020B0603020202020204" pitchFamily="34" charset="0"/>
              </a:rPr>
              <a:t>Wise county transportation plan</a:t>
            </a:r>
          </a:p>
        </p:txBody>
      </p:sp>
      <p:sp>
        <p:nvSpPr>
          <p:cNvPr id="6" name="Shape 180"/>
          <p:cNvSpPr txBox="1">
            <a:spLocks/>
          </p:cNvSpPr>
          <p:nvPr/>
        </p:nvSpPr>
        <p:spPr>
          <a:xfrm>
            <a:off x="61415" y="2087250"/>
            <a:ext cx="17217432" cy="7130157"/>
          </a:xfrm>
          <a:prstGeom prst="rect">
            <a:avLst/>
          </a:prstGeom>
        </p:spPr>
        <p:txBody>
          <a:bodyPr wrap="square" lIns="609619" rIns="609619">
            <a:spAutoFit/>
          </a:bodyPr>
          <a:lstStyle>
            <a:lvl1pPr marL="444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8890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333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7780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222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26670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3111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35560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4000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683718" lvl="1" indent="-372552" defTabSz="444013" hangingPunct="1">
              <a:spcBef>
                <a:spcPts val="0"/>
              </a:spcBef>
              <a:spcAft>
                <a:spcPts val="800"/>
              </a:spcAft>
              <a:buClr>
                <a:srgbClr val="34A5DA"/>
              </a:buClr>
              <a:buSzTx/>
              <a:defRPr sz="1937">
                <a:solidFill>
                  <a:schemeClr val="accent1"/>
                </a:solidFill>
              </a:defRPr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Federal Functional Classification System (FFCS)</a:t>
            </a:r>
          </a:p>
          <a:p>
            <a:pPr marL="1206560" lvl="3" indent="0" defTabSz="444013" hangingPunct="1">
              <a:spcBef>
                <a:spcPts val="0"/>
              </a:spcBef>
              <a:spcAft>
                <a:spcPts val="800"/>
              </a:spcAft>
              <a:buClr>
                <a:srgbClr val="34A5DA"/>
              </a:buClr>
              <a:buSzTx/>
              <a:buNone/>
              <a:defRPr sz="1937">
                <a:solidFill>
                  <a:schemeClr val="accent1"/>
                </a:solidFill>
              </a:defRPr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All roads listed as a major collector or above in the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FFCS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683718" lvl="1" indent="-372552" defTabSz="444013" hangingPunct="1">
              <a:spcBef>
                <a:spcPts val="0"/>
              </a:spcBef>
              <a:spcAft>
                <a:spcPts val="800"/>
              </a:spcAft>
              <a:buClr>
                <a:srgbClr val="34A5DA"/>
              </a:buClr>
              <a:buSzTx/>
              <a:defRPr sz="1937">
                <a:solidFill>
                  <a:schemeClr val="accent1"/>
                </a:solidFill>
              </a:defRPr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Regionally Significant Arterials (RSA)</a:t>
            </a:r>
          </a:p>
          <a:p>
            <a:pPr marL="1206560" lvl="3" indent="0" defTabSz="444013" hangingPunct="1">
              <a:spcBef>
                <a:spcPts val="0"/>
              </a:spcBef>
              <a:spcAft>
                <a:spcPts val="800"/>
              </a:spcAft>
              <a:buClr>
                <a:srgbClr val="34A5DA"/>
              </a:buClr>
              <a:buSzTx/>
              <a:buNone/>
              <a:defRPr sz="1937">
                <a:solidFill>
                  <a:schemeClr val="accent1"/>
                </a:solidFill>
              </a:defRPr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All roads listed as an RSA in Mobility 2040</a:t>
            </a:r>
          </a:p>
          <a:p>
            <a:pPr marL="683718" lvl="1" indent="-372552" defTabSz="444013" hangingPunct="1">
              <a:spcBef>
                <a:spcPts val="0"/>
              </a:spcBef>
              <a:spcAft>
                <a:spcPts val="800"/>
              </a:spcAft>
              <a:buClr>
                <a:srgbClr val="34A5DA"/>
              </a:buClr>
              <a:buSzTx/>
              <a:defRPr sz="1937">
                <a:solidFill>
                  <a:schemeClr val="accent1"/>
                </a:solidFill>
              </a:defRPr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Traffic Counts (TxDOT and Wise County Counts)</a:t>
            </a:r>
          </a:p>
          <a:p>
            <a:pPr marL="1206560" lvl="3" indent="0" defTabSz="444013" hangingPunct="1">
              <a:spcBef>
                <a:spcPts val="0"/>
              </a:spcBef>
              <a:spcAft>
                <a:spcPts val="800"/>
              </a:spcAft>
              <a:buClr>
                <a:srgbClr val="34A5DA"/>
              </a:buClr>
              <a:buSzTx/>
              <a:buNone/>
              <a:defRPr sz="1937">
                <a:solidFill>
                  <a:schemeClr val="accent1"/>
                </a:solidFill>
              </a:defRPr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City and county facilities with relatively high traffic counts</a:t>
            </a:r>
          </a:p>
          <a:p>
            <a:pPr marL="683718" lvl="1" indent="-372552" defTabSz="444013" hangingPunct="1">
              <a:spcBef>
                <a:spcPts val="0"/>
              </a:spcBef>
              <a:spcAft>
                <a:spcPts val="800"/>
              </a:spcAft>
              <a:buClr>
                <a:srgbClr val="34A5DA"/>
              </a:buClr>
              <a:buSzTx/>
              <a:defRPr sz="1937">
                <a:solidFill>
                  <a:schemeClr val="accent1"/>
                </a:solidFill>
              </a:defRPr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Projected 2040 Volumes</a:t>
            </a:r>
          </a:p>
          <a:p>
            <a:pPr marL="1206560" lvl="3" indent="0" defTabSz="444013" hangingPunct="1">
              <a:spcBef>
                <a:spcPts val="0"/>
              </a:spcBef>
              <a:spcAft>
                <a:spcPts val="800"/>
              </a:spcAft>
              <a:buClr>
                <a:srgbClr val="34A5DA"/>
              </a:buClr>
              <a:buSzTx/>
              <a:buNone/>
              <a:defRPr sz="1937">
                <a:solidFill>
                  <a:schemeClr val="accent1"/>
                </a:solidFill>
              </a:defRPr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City and county facilities with significant growth between 2017 to 2040</a:t>
            </a:r>
          </a:p>
          <a:p>
            <a:pPr marL="683718" lvl="1" indent="-372552" defTabSz="444013" hangingPunct="1">
              <a:spcBef>
                <a:spcPts val="0"/>
              </a:spcBef>
              <a:spcAft>
                <a:spcPts val="800"/>
              </a:spcAft>
              <a:buClr>
                <a:srgbClr val="34A5DA"/>
              </a:buClr>
              <a:buSzTx/>
              <a:defRPr sz="1937">
                <a:solidFill>
                  <a:schemeClr val="accent1"/>
                </a:solidFill>
              </a:defRPr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Mobility 2040 Improvements</a:t>
            </a:r>
          </a:p>
          <a:p>
            <a:pPr marL="1206560" lvl="3" indent="0" defTabSz="444013" hangingPunct="1">
              <a:spcBef>
                <a:spcPts val="0"/>
              </a:spcBef>
              <a:spcAft>
                <a:spcPts val="800"/>
              </a:spcAft>
              <a:buClr>
                <a:srgbClr val="34A5DA"/>
              </a:buClr>
              <a:buSzTx/>
              <a:buNone/>
              <a:defRPr sz="1937">
                <a:solidFill>
                  <a:schemeClr val="accent1"/>
                </a:solidFill>
              </a:defRPr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Roadways with improvements already listed in Mobility 2040</a:t>
            </a:r>
          </a:p>
          <a:p>
            <a:pPr marL="683718" lvl="1" indent="-372552" defTabSz="444013" hangingPunct="1">
              <a:spcBef>
                <a:spcPts val="0"/>
              </a:spcBef>
              <a:spcAft>
                <a:spcPts val="800"/>
              </a:spcAft>
              <a:buClr>
                <a:srgbClr val="34A5DA"/>
              </a:buClr>
              <a:buSzTx/>
              <a:defRPr sz="1937">
                <a:solidFill>
                  <a:schemeClr val="accent1"/>
                </a:solidFill>
              </a:defRPr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Potential Corridors of Arterial Need (PCAN)</a:t>
            </a:r>
          </a:p>
          <a:p>
            <a:pPr marL="1206560" lvl="3" indent="0" defTabSz="444013" hangingPunct="1">
              <a:spcBef>
                <a:spcPts val="0"/>
              </a:spcBef>
              <a:spcAft>
                <a:spcPts val="800"/>
              </a:spcAft>
              <a:buClr>
                <a:srgbClr val="34A5DA"/>
              </a:buClr>
              <a:buSzTx/>
              <a:buNone/>
              <a:defRPr sz="1937">
                <a:solidFill>
                  <a:schemeClr val="accent1"/>
                </a:solidFill>
              </a:defRPr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N/S, E/W corridor connector with 5-mile maximum spacing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A1CD10-E49B-4F3B-9194-B2F51EF0E5EC}"/>
              </a:ext>
            </a:extLst>
          </p:cNvPr>
          <p:cNvSpPr/>
          <p:nvPr/>
        </p:nvSpPr>
        <p:spPr>
          <a:xfrm>
            <a:off x="0" y="1188720"/>
            <a:ext cx="8530412" cy="646331"/>
          </a:xfrm>
          <a:prstGeom prst="rect">
            <a:avLst/>
          </a:prstGeom>
        </p:spPr>
        <p:txBody>
          <a:bodyPr wrap="none" lIns="612648">
            <a:spAutoFit/>
          </a:bodyPr>
          <a:lstStyle/>
          <a:p>
            <a:pPr defTabSz="444013" hangingPunct="1">
              <a:spcBef>
                <a:spcPts val="0"/>
              </a:spcBef>
              <a:spcAft>
                <a:spcPts val="800"/>
              </a:spcAft>
              <a:defRPr sz="1937">
                <a:solidFill>
                  <a:schemeClr val="accent1"/>
                </a:solidFill>
              </a:defRPr>
            </a:pPr>
            <a:r>
              <a:rPr lang="en-US" sz="3600" b="1" cap="all" dirty="0">
                <a:solidFill>
                  <a:schemeClr val="accent1"/>
                </a:solidFill>
                <a:latin typeface="Trebuchet MS" panose="020B0603020202020204" pitchFamily="34" charset="0"/>
              </a:rPr>
              <a:t>Roadway Identification Criteria</a:t>
            </a:r>
          </a:p>
        </p:txBody>
      </p:sp>
      <p:sp>
        <p:nvSpPr>
          <p:cNvPr id="7" name="Shape 181">
            <a:extLst>
              <a:ext uri="{FF2B5EF4-FFF2-40B4-BE49-F238E27FC236}">
                <a16:creationId xmlns:a16="http://schemas.microsoft.com/office/drawing/2014/main" id="{92E0718A-1518-4FB4-B945-F30172F05727}"/>
              </a:ext>
            </a:extLst>
          </p:cNvPr>
          <p:cNvSpPr txBox="1">
            <a:spLocks/>
          </p:cNvSpPr>
          <p:nvPr/>
        </p:nvSpPr>
        <p:spPr>
          <a:xfrm>
            <a:off x="16565991" y="548640"/>
            <a:ext cx="77427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marR="0" indent="457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marR="0" indent="685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marR="0" indent="9144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0" marR="0" indent="11430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0" marR="0" indent="1371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0" marR="0" indent="1600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0" marR="0" indent="1828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7288340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91" y="0"/>
            <a:ext cx="12527480" cy="9680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24AD31-0AC9-4801-8E10-3F4E2DD24FFC}"/>
              </a:ext>
            </a:extLst>
          </p:cNvPr>
          <p:cNvSpPr txBox="1"/>
          <p:nvPr/>
        </p:nvSpPr>
        <p:spPr>
          <a:xfrm>
            <a:off x="2692203" y="832672"/>
            <a:ext cx="1299411" cy="5796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sym typeface="Avenir Next Medium"/>
              </a:rPr>
              <a:t>DRAFT DOCUMENT</a:t>
            </a:r>
          </a:p>
        </p:txBody>
      </p:sp>
      <p:sp>
        <p:nvSpPr>
          <p:cNvPr id="13" name="Shape 181">
            <a:extLst>
              <a:ext uri="{FF2B5EF4-FFF2-40B4-BE49-F238E27FC236}">
                <a16:creationId xmlns:a16="http://schemas.microsoft.com/office/drawing/2014/main" id="{06FDBBAB-1E34-411B-8726-51EDF0965934}"/>
              </a:ext>
            </a:extLst>
          </p:cNvPr>
          <p:cNvSpPr txBox="1">
            <a:spLocks/>
          </p:cNvSpPr>
          <p:nvPr/>
        </p:nvSpPr>
        <p:spPr>
          <a:xfrm>
            <a:off x="16565991" y="548640"/>
            <a:ext cx="77427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marR="0" indent="457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marR="0" indent="685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marR="0" indent="9144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0" marR="0" indent="11430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0" marR="0" indent="1371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0" marR="0" indent="1600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0" marR="0" indent="1828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736603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0"/>
            <a:ext cx="12531584" cy="9683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3E54CC-EB70-4EDC-837F-756A356A4A41}"/>
              </a:ext>
            </a:extLst>
          </p:cNvPr>
          <p:cNvSpPr txBox="1"/>
          <p:nvPr/>
        </p:nvSpPr>
        <p:spPr>
          <a:xfrm>
            <a:off x="2692203" y="832672"/>
            <a:ext cx="1299411" cy="5796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sym typeface="Avenir Next Medium"/>
              </a:rPr>
              <a:t>DRAFT DOCUMENT</a:t>
            </a:r>
          </a:p>
        </p:txBody>
      </p:sp>
      <p:sp>
        <p:nvSpPr>
          <p:cNvPr id="13" name="Shape 181">
            <a:extLst>
              <a:ext uri="{FF2B5EF4-FFF2-40B4-BE49-F238E27FC236}">
                <a16:creationId xmlns:a16="http://schemas.microsoft.com/office/drawing/2014/main" id="{9DECBBF0-B448-4E30-BA36-7EE87FA04A3C}"/>
              </a:ext>
            </a:extLst>
          </p:cNvPr>
          <p:cNvSpPr txBox="1">
            <a:spLocks/>
          </p:cNvSpPr>
          <p:nvPr/>
        </p:nvSpPr>
        <p:spPr>
          <a:xfrm>
            <a:off x="16565991" y="548640"/>
            <a:ext cx="77427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marR="0" indent="457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marR="0" indent="685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marR="0" indent="9144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0" marR="0" indent="11430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0" marR="0" indent="1371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0" marR="0" indent="1600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0" marR="0" indent="1828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1663807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0"/>
            <a:ext cx="12531583" cy="96834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263BAC-3DC4-4452-B01F-7EDA0BD01E72}"/>
              </a:ext>
            </a:extLst>
          </p:cNvPr>
          <p:cNvSpPr txBox="1"/>
          <p:nvPr/>
        </p:nvSpPr>
        <p:spPr>
          <a:xfrm>
            <a:off x="2692203" y="832672"/>
            <a:ext cx="1299411" cy="5796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sym typeface="Avenir Next Medium"/>
              </a:rPr>
              <a:t>DRAFT DOCUMENT</a:t>
            </a:r>
          </a:p>
        </p:txBody>
      </p:sp>
      <p:sp>
        <p:nvSpPr>
          <p:cNvPr id="12" name="Shape 181">
            <a:extLst>
              <a:ext uri="{FF2B5EF4-FFF2-40B4-BE49-F238E27FC236}">
                <a16:creationId xmlns:a16="http://schemas.microsoft.com/office/drawing/2014/main" id="{492A7426-B2F4-469F-8853-B0ED793F27C4}"/>
              </a:ext>
            </a:extLst>
          </p:cNvPr>
          <p:cNvSpPr txBox="1">
            <a:spLocks/>
          </p:cNvSpPr>
          <p:nvPr/>
        </p:nvSpPr>
        <p:spPr>
          <a:xfrm>
            <a:off x="16565991" y="548640"/>
            <a:ext cx="77427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marR="0" indent="457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marR="0" indent="685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marR="0" indent="9144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0" marR="0" indent="11430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0" marR="0" indent="1371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0" marR="0" indent="1600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0" marR="0" indent="1828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1431244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0"/>
            <a:ext cx="12531583" cy="9683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9AA237-6582-43B0-9BE7-5E853A8FC4A5}"/>
              </a:ext>
            </a:extLst>
          </p:cNvPr>
          <p:cNvSpPr txBox="1"/>
          <p:nvPr/>
        </p:nvSpPr>
        <p:spPr>
          <a:xfrm>
            <a:off x="2692203" y="832672"/>
            <a:ext cx="1299411" cy="5796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sym typeface="Avenir Next Medium"/>
              </a:rPr>
              <a:t>DRAFT DOCUMENT</a:t>
            </a:r>
          </a:p>
        </p:txBody>
      </p:sp>
      <p:sp>
        <p:nvSpPr>
          <p:cNvPr id="13" name="Shape 181">
            <a:extLst>
              <a:ext uri="{FF2B5EF4-FFF2-40B4-BE49-F238E27FC236}">
                <a16:creationId xmlns:a16="http://schemas.microsoft.com/office/drawing/2014/main" id="{C8B378CB-1F72-4BF6-AFF2-085AA8BBE776}"/>
              </a:ext>
            </a:extLst>
          </p:cNvPr>
          <p:cNvSpPr txBox="1">
            <a:spLocks/>
          </p:cNvSpPr>
          <p:nvPr/>
        </p:nvSpPr>
        <p:spPr>
          <a:xfrm>
            <a:off x="16565991" y="548640"/>
            <a:ext cx="77427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marR="0" indent="457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marR="0" indent="685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marR="0" indent="9144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0" marR="0" indent="11430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0" marR="0" indent="1371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0" marR="0" indent="1600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0" marR="0" indent="1828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3779348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0"/>
            <a:ext cx="12531584" cy="9683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09579B-055F-4287-B6C5-50EE6D4CCE9E}"/>
              </a:ext>
            </a:extLst>
          </p:cNvPr>
          <p:cNvSpPr txBox="1"/>
          <p:nvPr/>
        </p:nvSpPr>
        <p:spPr>
          <a:xfrm>
            <a:off x="2692203" y="832672"/>
            <a:ext cx="1299411" cy="5796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sym typeface="Avenir Next Medium"/>
              </a:rPr>
              <a:t>DRAFT DOCUMENT</a:t>
            </a:r>
          </a:p>
        </p:txBody>
      </p:sp>
      <p:sp>
        <p:nvSpPr>
          <p:cNvPr id="13" name="Shape 181">
            <a:extLst>
              <a:ext uri="{FF2B5EF4-FFF2-40B4-BE49-F238E27FC236}">
                <a16:creationId xmlns:a16="http://schemas.microsoft.com/office/drawing/2014/main" id="{9A71AACE-BB84-42D0-AB8B-7EA52A7A193F}"/>
              </a:ext>
            </a:extLst>
          </p:cNvPr>
          <p:cNvSpPr txBox="1">
            <a:spLocks/>
          </p:cNvSpPr>
          <p:nvPr/>
        </p:nvSpPr>
        <p:spPr>
          <a:xfrm>
            <a:off x="16565991" y="548640"/>
            <a:ext cx="77427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609619" bIns="50800" anchor="b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marR="0" indent="457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marR="0" indent="685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marR="0" indent="9144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0" marR="0" indent="11430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0" marR="0" indent="13716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0" marR="0" indent="16002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0" marR="0" indent="182880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defTabSz="778972">
              <a:lnSpc>
                <a:spcPct val="100000"/>
              </a:lnSpc>
              <a:defRPr/>
            </a:pPr>
            <a:r>
              <a:rPr lang="en-US" sz="1600" dirty="0">
                <a:latin typeface="Trebuchet MS" panose="020B0603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4435779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17131</TotalTime>
  <Words>288</Words>
  <Application>Microsoft Office PowerPoint</Application>
  <PresentationFormat>Custom</PresentationFormat>
  <Paragraphs>114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Aharoni</vt:lpstr>
      <vt:lpstr>Arial</vt:lpstr>
      <vt:lpstr>Avenir Next</vt:lpstr>
      <vt:lpstr>Avenir Next Medium</vt:lpstr>
      <vt:lpstr>Calibri</vt:lpstr>
      <vt:lpstr>DIN Alternate</vt:lpstr>
      <vt:lpstr>DIN Condensed</vt:lpstr>
      <vt:lpstr>Helvetica</vt:lpstr>
      <vt:lpstr>Helvetica Neue</vt:lpstr>
      <vt:lpstr>Times New Roman</vt:lpstr>
      <vt:lpstr>Trebuchet MS</vt:lpstr>
      <vt:lpstr>New_Template7</vt:lpstr>
      <vt:lpstr>Wise County Transportation Plan</vt:lpstr>
      <vt:lpstr>NCTCOG Metropolitan Planning Area With 8-Hour Ozone nonattainment Area</vt:lpstr>
      <vt:lpstr>2045 County Population forecast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Wise County Transportation Plan</dc:title>
  <dc:creator>David Tidwell</dc:creator>
  <cp:lastModifiedBy>Chris Reed</cp:lastModifiedBy>
  <cp:revision>537</cp:revision>
  <cp:lastPrinted>2019-04-23T18:17:21Z</cp:lastPrinted>
  <dcterms:modified xsi:type="dcterms:W3CDTF">2019-05-28T14:22:16Z</dcterms:modified>
</cp:coreProperties>
</file>